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7" r:id="rId3"/>
    <p:sldId id="293" r:id="rId4"/>
    <p:sldId id="288" r:id="rId5"/>
    <p:sldId id="292" r:id="rId6"/>
    <p:sldId id="289" r:id="rId7"/>
    <p:sldId id="290" r:id="rId8"/>
  </p:sldIdLst>
  <p:sldSz cx="9144000" cy="6858000" type="screen4x3"/>
  <p:notesSz cx="6883400" cy="970915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6"/>
  </p:normalViewPr>
  <p:slideViewPr>
    <p:cSldViewPr snapToGrid="0">
      <p:cViewPr varScale="1">
        <p:scale>
          <a:sx n="103" d="100"/>
          <a:sy n="103" d="100"/>
        </p:scale>
        <p:origin x="188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600200"/>
            <a:ext cx="82296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28" name="PlaceHolder 3"/>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
        <p:nvSpPr>
          <p:cNvPr id="30"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31"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32" name="PlaceHolder 4"/>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33" name="PlaceHolder 5"/>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
        <p:nvSpPr>
          <p:cNvPr id="35" name="PlaceHolder 2"/>
          <p:cNvSpPr>
            <a:spLocks noGrp="1"/>
          </p:cNvSpPr>
          <p:nvPr>
            <p:ph type="body"/>
          </p:nvPr>
        </p:nvSpPr>
        <p:spPr>
          <a:xfrm>
            <a:off x="457200" y="1600200"/>
            <a:ext cx="26496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36" name="PlaceHolder 3"/>
          <p:cNvSpPr>
            <a:spLocks noGrp="1"/>
          </p:cNvSpPr>
          <p:nvPr>
            <p:ph type="body"/>
          </p:nvPr>
        </p:nvSpPr>
        <p:spPr>
          <a:xfrm>
            <a:off x="3239640" y="1600200"/>
            <a:ext cx="26496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37" name="PlaceHolder 4"/>
          <p:cNvSpPr>
            <a:spLocks noGrp="1"/>
          </p:cNvSpPr>
          <p:nvPr>
            <p:ph type="body"/>
          </p:nvPr>
        </p:nvSpPr>
        <p:spPr>
          <a:xfrm>
            <a:off x="6022080" y="1600200"/>
            <a:ext cx="26496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38" name="PlaceHolder 5"/>
          <p:cNvSpPr>
            <a:spLocks noGrp="1"/>
          </p:cNvSpPr>
          <p:nvPr>
            <p:ph type="body"/>
          </p:nvPr>
        </p:nvSpPr>
        <p:spPr>
          <a:xfrm>
            <a:off x="6022080" y="3964320"/>
            <a:ext cx="26496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39" name="PlaceHolder 6"/>
          <p:cNvSpPr>
            <a:spLocks noGrp="1"/>
          </p:cNvSpPr>
          <p:nvPr>
            <p:ph type="body"/>
          </p:nvPr>
        </p:nvSpPr>
        <p:spPr>
          <a:xfrm>
            <a:off x="3239640" y="3964320"/>
            <a:ext cx="26496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40" name="PlaceHolder 7"/>
          <p:cNvSpPr>
            <a:spLocks noGrp="1"/>
          </p:cNvSpPr>
          <p:nvPr>
            <p:ph type="body"/>
          </p:nvPr>
        </p:nvSpPr>
        <p:spPr>
          <a:xfrm>
            <a:off x="457200" y="3964320"/>
            <a:ext cx="26496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
        <p:nvSpPr>
          <p:cNvPr id="6" name="PlaceHolder 2"/>
          <p:cNvSpPr>
            <a:spLocks noGrp="1"/>
          </p:cNvSpPr>
          <p:nvPr>
            <p:ph type="subTitle"/>
          </p:nvPr>
        </p:nvSpPr>
        <p:spPr>
          <a:xfrm>
            <a:off x="457200" y="1600200"/>
            <a:ext cx="8229600" cy="4525920"/>
          </a:xfrm>
          <a:prstGeom prst="rect">
            <a:avLst/>
          </a:prstGeom>
        </p:spPr>
        <p:txBody>
          <a:bodyPr lIns="0" tIns="0" rIns="0" bIns="0" anchor="ctr"/>
          <a:lstStyle/>
          <a:p>
            <a:pPr algn="ctr">
              <a:spcBef>
                <a:spcPts val="799"/>
              </a:spcBef>
            </a:pPr>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
        <p:nvSpPr>
          <p:cNvPr id="10"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11" name="PlaceHolder 3"/>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320"/>
            <a:ext cx="8229600" cy="5299560"/>
          </a:xfrm>
          <a:prstGeom prst="rect">
            <a:avLst/>
          </a:prstGeom>
        </p:spPr>
        <p:txBody>
          <a:bodyPr lIns="0" tIns="0" rIns="0" bIns="0" anchor="ctr"/>
          <a:lstStyle/>
          <a:p>
            <a:pPr algn="ctr">
              <a:spcBef>
                <a:spcPts val="799"/>
              </a:spcBef>
            </a:pPr>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
        <p:nvSpPr>
          <p:cNvPr id="15"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16" name="PlaceHolder 3"/>
          <p:cNvSpPr>
            <a:spLocks noGrp="1"/>
          </p:cNvSpPr>
          <p:nvPr>
            <p:ph type="body"/>
          </p:nvPr>
        </p:nvSpPr>
        <p:spPr>
          <a:xfrm>
            <a:off x="457200" y="396432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17" name="PlaceHolder 4"/>
          <p:cNvSpPr>
            <a:spLocks noGrp="1"/>
          </p:cNvSpPr>
          <p:nvPr>
            <p:ph type="body"/>
          </p:nvPr>
        </p:nvSpPr>
        <p:spPr>
          <a:xfrm>
            <a:off x="4674240" y="1600200"/>
            <a:ext cx="4015800" cy="452592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
        <p:nvSpPr>
          <p:cNvPr id="19" name="PlaceHolder 2"/>
          <p:cNvSpPr>
            <a:spLocks noGrp="1"/>
          </p:cNvSpPr>
          <p:nvPr>
            <p:ph type="body"/>
          </p:nvPr>
        </p:nvSpPr>
        <p:spPr>
          <a:xfrm>
            <a:off x="457200" y="1600200"/>
            <a:ext cx="4015800" cy="452592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20"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21" name="PlaceHolder 4"/>
          <p:cNvSpPr>
            <a:spLocks noGrp="1"/>
          </p:cNvSpPr>
          <p:nvPr>
            <p:ph type="body"/>
          </p:nvPr>
        </p:nvSpPr>
        <p:spPr>
          <a:xfrm>
            <a:off x="4674240" y="396432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Arial"/>
            </a:endParaRPr>
          </a:p>
        </p:txBody>
      </p:sp>
      <p:sp>
        <p:nvSpPr>
          <p:cNvPr id="23" name="PlaceHolder 2"/>
          <p:cNvSpPr>
            <a:spLocks noGrp="1"/>
          </p:cNvSpPr>
          <p:nvPr>
            <p:ph type="body"/>
          </p:nvPr>
        </p:nvSpPr>
        <p:spPr>
          <a:xfrm>
            <a:off x="457200" y="160020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24" name="PlaceHolder 3"/>
          <p:cNvSpPr>
            <a:spLocks noGrp="1"/>
          </p:cNvSpPr>
          <p:nvPr>
            <p:ph type="body"/>
          </p:nvPr>
        </p:nvSpPr>
        <p:spPr>
          <a:xfrm>
            <a:off x="4674240" y="1600200"/>
            <a:ext cx="40158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
        <p:nvSpPr>
          <p:cNvPr id="25" name="PlaceHolder 4"/>
          <p:cNvSpPr>
            <a:spLocks noGrp="1"/>
          </p:cNvSpPr>
          <p:nvPr>
            <p:ph type="body"/>
          </p:nvPr>
        </p:nvSpPr>
        <p:spPr>
          <a:xfrm>
            <a:off x="457200" y="3964320"/>
            <a:ext cx="8229600" cy="2158560"/>
          </a:xfrm>
          <a:prstGeom prst="rect">
            <a:avLst/>
          </a:prstGeom>
        </p:spPr>
        <p:txBody>
          <a:bodyPr lIns="90000" tIns="46800" rIns="90000" bIns="46800">
            <a:normAutofit/>
          </a:bodyPr>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D5B5">
            <a:alpha val="27000"/>
          </a:srgbClr>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320"/>
            <a:ext cx="8229600" cy="1143000"/>
          </a:xfrm>
          <a:prstGeom prst="rect">
            <a:avLst/>
          </a:prstGeom>
        </p:spPr>
        <p:txBody>
          <a:bodyPr lIns="90000" tIns="46800" rIns="90000" bIns="46800" anchor="ctr"/>
          <a:lstStyle/>
          <a:p>
            <a:pPr algn="ctr"/>
            <a:r>
              <a:rPr lang="en-US" sz="4400" b="0" strike="noStrike" spc="-1">
                <a:solidFill>
                  <a:srgbClr val="000000"/>
                </a:solidFill>
                <a:uFill>
                  <a:solidFill>
                    <a:srgbClr val="FFFFFF"/>
                  </a:solidFill>
                </a:uFill>
                <a:latin typeface="Arial"/>
              </a:rPr>
              <a:t>Click to edit the title text format</a:t>
            </a:r>
          </a:p>
        </p:txBody>
      </p:sp>
      <p:sp>
        <p:nvSpPr>
          <p:cNvPr id="6" name="PlaceHolder 2"/>
          <p:cNvSpPr>
            <a:spLocks noGrp="1"/>
          </p:cNvSpPr>
          <p:nvPr>
            <p:ph type="body"/>
          </p:nvPr>
        </p:nvSpPr>
        <p:spPr>
          <a:xfrm>
            <a:off x="457200" y="1600200"/>
            <a:ext cx="8229600" cy="4525920"/>
          </a:xfrm>
          <a:prstGeom prst="rect">
            <a:avLst/>
          </a:prstGeom>
        </p:spPr>
        <p:txBody>
          <a:bodyPr lIns="90000" tIns="46800" rIns="90000" bIns="46800">
            <a:normAutofit/>
          </a:bodyPr>
          <a:lstStyle/>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Times New Roman"/>
              </a:rPr>
              <a:t>Click to edit the outline text format</a:t>
            </a:r>
          </a:p>
          <a:p>
            <a:pPr marL="742680" lvl="1" indent="-285480">
              <a:spcBef>
                <a:spcPts val="799"/>
              </a:spcBef>
              <a:buClr>
                <a:srgbClr val="000000"/>
              </a:buClr>
              <a:buFont typeface="Arial"/>
              <a:buChar char="–"/>
            </a:pPr>
            <a:r>
              <a:rPr lang="en-US" sz="3200" b="0" strike="noStrike" spc="-1">
                <a:solidFill>
                  <a:srgbClr val="000000"/>
                </a:solidFill>
                <a:uFill>
                  <a:solidFill>
                    <a:srgbClr val="FFFFFF"/>
                  </a:solidFill>
                </a:uFill>
                <a:latin typeface="Times New Roman"/>
              </a:rPr>
              <a:t>Second Outline Level</a:t>
            </a:r>
          </a:p>
          <a:p>
            <a:pPr marL="1143000" lvl="2" indent="-228600">
              <a:spcBef>
                <a:spcPts val="799"/>
              </a:spcBef>
              <a:buClr>
                <a:srgbClr val="000000"/>
              </a:buClr>
              <a:buFont typeface="Arial"/>
              <a:buChar char="•"/>
            </a:pPr>
            <a:r>
              <a:rPr lang="en-US" sz="3200" b="0" strike="noStrike" spc="-1">
                <a:solidFill>
                  <a:srgbClr val="000000"/>
                </a:solidFill>
                <a:uFill>
                  <a:solidFill>
                    <a:srgbClr val="FFFFFF"/>
                  </a:solidFill>
                </a:uFill>
                <a:latin typeface="Times New Roman"/>
              </a:rPr>
              <a:t>Third Outline Level</a:t>
            </a:r>
          </a:p>
          <a:p>
            <a:pPr marL="1600200" lvl="3" indent="-228600">
              <a:spcBef>
                <a:spcPts val="799"/>
              </a:spcBef>
              <a:buClr>
                <a:srgbClr val="000000"/>
              </a:buClr>
              <a:buFont typeface="Arial"/>
              <a:buChar char="–"/>
            </a:pPr>
            <a:r>
              <a:rPr lang="en-US" sz="3200" b="0" strike="noStrike" spc="-1">
                <a:solidFill>
                  <a:srgbClr val="000000"/>
                </a:solidFill>
                <a:uFill>
                  <a:solidFill>
                    <a:srgbClr val="FFFFFF"/>
                  </a:solidFill>
                </a:uFill>
                <a:latin typeface="Times New Roman"/>
              </a:rPr>
              <a:t>Fourth Outline Level</a:t>
            </a:r>
          </a:p>
          <a:p>
            <a:pPr marL="2057400" lvl="4" indent="-228600">
              <a:spcBef>
                <a:spcPts val="799"/>
              </a:spcBef>
              <a:buClr>
                <a:srgbClr val="000000"/>
              </a:buClr>
              <a:buFont typeface="Arial"/>
              <a:buChar char="»"/>
            </a:pPr>
            <a:r>
              <a:rPr lang="en-US" sz="3200" b="0" strike="noStrike" spc="-1">
                <a:solidFill>
                  <a:srgbClr val="000000"/>
                </a:solidFill>
                <a:uFill>
                  <a:solidFill>
                    <a:srgbClr val="FFFFFF"/>
                  </a:solidFill>
                </a:uFill>
                <a:latin typeface="Times New Roman"/>
              </a:rPr>
              <a:t>Fifth Outline Level</a:t>
            </a:r>
          </a:p>
          <a:p>
            <a:pPr marL="2057400" lvl="5" indent="-228600">
              <a:spcBef>
                <a:spcPts val="799"/>
              </a:spcBef>
              <a:buClr>
                <a:srgbClr val="000000"/>
              </a:buClr>
              <a:buFont typeface="Arial"/>
              <a:buChar char="»"/>
            </a:pPr>
            <a:r>
              <a:rPr lang="en-US" sz="3200" b="0" strike="noStrike" spc="-1">
                <a:solidFill>
                  <a:srgbClr val="000000"/>
                </a:solidFill>
                <a:uFill>
                  <a:solidFill>
                    <a:srgbClr val="FFFFFF"/>
                  </a:solidFill>
                </a:uFill>
                <a:latin typeface="Times New Roman"/>
              </a:rPr>
              <a:t>Sixth Outline Level</a:t>
            </a:r>
          </a:p>
          <a:p>
            <a:pPr marL="2057400" lvl="6" indent="-228600">
              <a:spcBef>
                <a:spcPts val="799"/>
              </a:spcBef>
              <a:buClr>
                <a:srgbClr val="000000"/>
              </a:buClr>
              <a:buFont typeface="Arial"/>
              <a:buChar char="»"/>
            </a:pPr>
            <a:r>
              <a:rPr lang="en-US" sz="3200" b="0" strike="noStrike" spc="-1">
                <a:solidFill>
                  <a:srgbClr val="000000"/>
                </a:solidFill>
                <a:uFill>
                  <a:solidFill>
                    <a:srgbClr val="FFFFFF"/>
                  </a:solidFill>
                </a:uFill>
                <a:latin typeface="Times New Roman"/>
              </a:rPr>
              <a:t>Seventh Outline Level</a:t>
            </a:r>
          </a:p>
        </p:txBody>
      </p:sp>
      <p:sp>
        <p:nvSpPr>
          <p:cNvPr id="2" name="PlaceHolder 3"/>
          <p:cNvSpPr>
            <a:spLocks noGrp="1"/>
          </p:cNvSpPr>
          <p:nvPr>
            <p:ph type="dt"/>
          </p:nvPr>
        </p:nvSpPr>
        <p:spPr>
          <a:xfrm>
            <a:off x="456840" y="6356520"/>
            <a:ext cx="2133720" cy="365040"/>
          </a:xfrm>
          <a:prstGeom prst="rect">
            <a:avLst/>
          </a:prstGeom>
        </p:spPr>
        <p:txBody>
          <a:bodyPr lIns="90000" tIns="46800" rIns="90000" bIns="46800" anchor="ctr"/>
          <a:lstStyle/>
          <a:p>
            <a:endParaRPr lang="en-US" sz="2400" b="0" strike="noStrike" spc="-1">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3124080" y="6356520"/>
            <a:ext cx="2895840" cy="365040"/>
          </a:xfrm>
          <a:prstGeom prst="rect">
            <a:avLst/>
          </a:prstGeom>
        </p:spPr>
        <p:txBody>
          <a:bodyPr lIns="90000" tIns="46800" rIns="90000" bIns="46800" anchor="ctr"/>
          <a:lstStyle/>
          <a:p>
            <a:endParaRPr lang="en-US" sz="2400" b="0" strike="noStrike" spc="-1">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6552720" y="6356520"/>
            <a:ext cx="2133720" cy="365040"/>
          </a:xfrm>
          <a:prstGeom prst="rect">
            <a:avLst/>
          </a:prstGeom>
        </p:spPr>
        <p:txBody>
          <a:bodyPr lIns="90000" tIns="46800" rIns="90000" bIns="46800" anchor="ctr"/>
          <a:lstStyle/>
          <a:p>
            <a:pPr algn="r"/>
            <a:fld id="{26CC8B1E-350B-4DB7-828A-1F1A8E503A08}" type="slidenum">
              <a:rPr lang="pt-PT" sz="1200" b="0" strike="noStrike" spc="-1">
                <a:solidFill>
                  <a:srgbClr val="898989"/>
                </a:solidFill>
                <a:uFill>
                  <a:solidFill>
                    <a:srgbClr val="FFFFFF"/>
                  </a:solidFill>
                </a:uFill>
                <a:latin typeface="Times New Roman"/>
              </a:rPr>
              <a:t>‹nº›</a:t>
            </a:fld>
            <a:endParaRPr lang="en-US" sz="12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josegomesandre@campus.ul.p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Shape 1"/>
          <p:cNvSpPr txBox="1"/>
          <p:nvPr/>
        </p:nvSpPr>
        <p:spPr>
          <a:xfrm>
            <a:off x="0" y="2349360"/>
            <a:ext cx="8825040" cy="2618056"/>
          </a:xfrm>
          <a:prstGeom prst="rect">
            <a:avLst/>
          </a:prstGeom>
          <a:noFill/>
          <a:ln>
            <a:noFill/>
          </a:ln>
        </p:spPr>
        <p:txBody>
          <a:bodyPr anchor="ctr"/>
          <a:lstStyle/>
          <a:p>
            <a:pPr algn="ctr"/>
            <a:br>
              <a:rPr dirty="0"/>
            </a:br>
            <a:r>
              <a:rPr lang="pt-PT" sz="3300" b="1" strike="noStrike" spc="-1" dirty="0" err="1">
                <a:solidFill>
                  <a:srgbClr val="C00000"/>
                </a:solidFill>
                <a:uFill>
                  <a:solidFill>
                    <a:srgbClr val="FFFFFF"/>
                  </a:solidFill>
                </a:uFill>
                <a:latin typeface="Arial"/>
              </a:rPr>
              <a:t>Syllabus</a:t>
            </a:r>
            <a:endParaRPr lang="pt-PT" sz="3300" b="1" strike="noStrike" spc="-1" dirty="0">
              <a:solidFill>
                <a:srgbClr val="C00000"/>
              </a:solidFill>
              <a:uFill>
                <a:solidFill>
                  <a:srgbClr val="FFFFFF"/>
                </a:solidFill>
              </a:uFill>
              <a:latin typeface="Arial"/>
            </a:endParaRPr>
          </a:p>
          <a:p>
            <a:pPr algn="ctr"/>
            <a:endParaRPr lang="pt-PT" sz="3300" b="1" spc="-1" dirty="0">
              <a:solidFill>
                <a:srgbClr val="C00000"/>
              </a:solidFill>
              <a:uFill>
                <a:solidFill>
                  <a:srgbClr val="FFFFFF"/>
                </a:solidFill>
              </a:uFill>
              <a:latin typeface="Arial"/>
            </a:endParaRPr>
          </a:p>
          <a:p>
            <a:pPr algn="ctr"/>
            <a:br>
              <a:rPr dirty="0">
                <a:solidFill>
                  <a:srgbClr val="C00000"/>
                </a:solidFill>
              </a:rPr>
            </a:br>
            <a:r>
              <a:rPr lang="pt-PT" sz="3600" b="0" strike="noStrike" spc="-1" dirty="0">
                <a:solidFill>
                  <a:srgbClr val="000000"/>
                </a:solidFill>
                <a:uFill>
                  <a:solidFill>
                    <a:srgbClr val="FFFFFF"/>
                  </a:solidFill>
                </a:uFill>
                <a:latin typeface="Arial"/>
              </a:rPr>
              <a:t>                                           </a:t>
            </a:r>
            <a:r>
              <a:rPr lang="pt-PT" sz="1800" b="1" strike="noStrike" spc="-1" dirty="0">
                <a:solidFill>
                  <a:srgbClr val="000000"/>
                </a:solidFill>
                <a:uFill>
                  <a:solidFill>
                    <a:srgbClr val="FFFFFF"/>
                  </a:solidFill>
                </a:uFill>
                <a:latin typeface="Century Gothic"/>
              </a:rPr>
              <a:t>José Gomes André</a:t>
            </a:r>
            <a:endParaRPr lang="en-US" sz="1800" b="0" strike="noStrike" spc="-1" dirty="0">
              <a:solidFill>
                <a:srgbClr val="000000"/>
              </a:solidFill>
              <a:uFill>
                <a:solidFill>
                  <a:srgbClr val="FFFFFF"/>
                </a:solidFill>
              </a:uFill>
              <a:latin typeface="Arial"/>
            </a:endParaRPr>
          </a:p>
        </p:txBody>
      </p:sp>
      <p:sp>
        <p:nvSpPr>
          <p:cNvPr id="42" name="TextShape 2"/>
          <p:cNvSpPr txBox="1"/>
          <p:nvPr/>
        </p:nvSpPr>
        <p:spPr>
          <a:xfrm>
            <a:off x="500040" y="285480"/>
            <a:ext cx="8072640" cy="1127160"/>
          </a:xfrm>
          <a:prstGeom prst="rect">
            <a:avLst/>
          </a:prstGeom>
          <a:noFill/>
          <a:ln>
            <a:noFill/>
          </a:ln>
        </p:spPr>
        <p:txBody>
          <a:bodyPr/>
          <a:lstStyle/>
          <a:p>
            <a:pPr algn="ctr">
              <a:spcBef>
                <a:spcPts val="848"/>
              </a:spcBef>
            </a:pPr>
            <a:r>
              <a:rPr lang="pt-PT" sz="3400" b="1" spc="-1" dirty="0" err="1">
                <a:solidFill>
                  <a:srgbClr val="7030A0"/>
                </a:solidFill>
                <a:uFill>
                  <a:solidFill>
                    <a:srgbClr val="FFFFFF"/>
                  </a:solidFill>
                </a:uFill>
                <a:latin typeface="Times New Roman"/>
              </a:rPr>
              <a:t>Ethics</a:t>
            </a:r>
            <a:r>
              <a:rPr lang="pt-PT" sz="3400" b="1" spc="-1" dirty="0">
                <a:solidFill>
                  <a:srgbClr val="7030A0"/>
                </a:solidFill>
                <a:uFill>
                  <a:solidFill>
                    <a:srgbClr val="FFFFFF"/>
                  </a:solidFill>
                </a:uFill>
                <a:latin typeface="Times New Roman"/>
              </a:rPr>
              <a:t> </a:t>
            </a:r>
            <a:r>
              <a:rPr lang="pt-PT" sz="3400" b="1" spc="-1" dirty="0" err="1">
                <a:solidFill>
                  <a:srgbClr val="7030A0"/>
                </a:solidFill>
                <a:uFill>
                  <a:solidFill>
                    <a:srgbClr val="FFFFFF"/>
                  </a:solidFill>
                </a:uFill>
                <a:latin typeface="Times New Roman"/>
              </a:rPr>
              <a:t>and</a:t>
            </a:r>
            <a:r>
              <a:rPr lang="pt-PT" sz="3400" b="1" spc="-1" dirty="0">
                <a:solidFill>
                  <a:srgbClr val="7030A0"/>
                </a:solidFill>
                <a:uFill>
                  <a:solidFill>
                    <a:srgbClr val="FFFFFF"/>
                  </a:solidFill>
                </a:uFill>
                <a:latin typeface="Times New Roman"/>
              </a:rPr>
              <a:t> </a:t>
            </a:r>
            <a:r>
              <a:rPr lang="pt-PT" sz="3400" b="1" spc="-1" dirty="0" err="1">
                <a:solidFill>
                  <a:srgbClr val="7030A0"/>
                </a:solidFill>
                <a:uFill>
                  <a:solidFill>
                    <a:srgbClr val="FFFFFF"/>
                  </a:solidFill>
                </a:uFill>
                <a:latin typeface="Times New Roman"/>
              </a:rPr>
              <a:t>Political</a:t>
            </a:r>
            <a:r>
              <a:rPr lang="pt-PT" sz="3400" b="1" spc="-1" dirty="0">
                <a:solidFill>
                  <a:srgbClr val="7030A0"/>
                </a:solidFill>
                <a:uFill>
                  <a:solidFill>
                    <a:srgbClr val="FFFFFF"/>
                  </a:solidFill>
                </a:uFill>
                <a:latin typeface="Times New Roman"/>
              </a:rPr>
              <a:t> </a:t>
            </a:r>
            <a:r>
              <a:rPr lang="pt-PT" sz="3400" b="1" spc="-1" dirty="0" err="1">
                <a:solidFill>
                  <a:srgbClr val="7030A0"/>
                </a:solidFill>
                <a:uFill>
                  <a:solidFill>
                    <a:srgbClr val="FFFFFF"/>
                  </a:solidFill>
                </a:uFill>
                <a:latin typeface="Times New Roman"/>
              </a:rPr>
              <a:t>Philosophy</a:t>
            </a:r>
            <a:r>
              <a:rPr lang="pt-PT" sz="3400" b="1" spc="-1" dirty="0">
                <a:solidFill>
                  <a:srgbClr val="7030A0"/>
                </a:solidFill>
                <a:uFill>
                  <a:solidFill>
                    <a:srgbClr val="FFFFFF"/>
                  </a:solidFill>
                </a:uFill>
                <a:latin typeface="Times New Roman"/>
              </a:rPr>
              <a:t>, </a:t>
            </a:r>
          </a:p>
          <a:p>
            <a:pPr algn="ctr">
              <a:spcBef>
                <a:spcPts val="848"/>
              </a:spcBef>
            </a:pPr>
            <a:r>
              <a:rPr lang="pt-PT" sz="3400" b="1" spc="-1" dirty="0" err="1">
                <a:solidFill>
                  <a:srgbClr val="7030A0"/>
                </a:solidFill>
                <a:uFill>
                  <a:solidFill>
                    <a:srgbClr val="FFFFFF"/>
                  </a:solidFill>
                </a:uFill>
                <a:latin typeface="Times New Roman"/>
              </a:rPr>
              <a:t>Seminar</a:t>
            </a:r>
            <a:r>
              <a:rPr lang="pt-PT" sz="3400" b="1" spc="-1" dirty="0">
                <a:solidFill>
                  <a:srgbClr val="7030A0"/>
                </a:solidFill>
                <a:uFill>
                  <a:solidFill>
                    <a:srgbClr val="FFFFFF"/>
                  </a:solidFill>
                </a:uFill>
                <a:latin typeface="Times New Roman"/>
              </a:rPr>
              <a:t> for Masters </a:t>
            </a:r>
            <a:r>
              <a:rPr lang="pt-PT" sz="3400" b="1" spc="-1" dirty="0" err="1">
                <a:solidFill>
                  <a:srgbClr val="7030A0"/>
                </a:solidFill>
                <a:uFill>
                  <a:solidFill>
                    <a:srgbClr val="FFFFFF"/>
                  </a:solidFill>
                </a:uFill>
                <a:latin typeface="Times New Roman"/>
              </a:rPr>
              <a:t>Degree</a:t>
            </a:r>
            <a:r>
              <a:rPr lang="pt-PT" sz="3400" b="1" spc="-1" dirty="0">
                <a:solidFill>
                  <a:srgbClr val="7030A0"/>
                </a:solidFill>
                <a:uFill>
                  <a:solidFill>
                    <a:srgbClr val="FFFFFF"/>
                  </a:solidFill>
                </a:uFill>
                <a:latin typeface="Times New Roman"/>
              </a:rPr>
              <a:t> </a:t>
            </a:r>
            <a:r>
              <a:rPr lang="pt-PT" sz="3400" b="1" spc="-1" dirty="0" err="1">
                <a:solidFill>
                  <a:srgbClr val="7030A0"/>
                </a:solidFill>
                <a:uFill>
                  <a:solidFill>
                    <a:srgbClr val="FFFFFF"/>
                  </a:solidFill>
                </a:uFill>
                <a:latin typeface="Times New Roman"/>
              </a:rPr>
              <a:t>and</a:t>
            </a:r>
            <a:r>
              <a:rPr lang="pt-PT" sz="3400" b="1" spc="-1" dirty="0">
                <a:solidFill>
                  <a:srgbClr val="7030A0"/>
                </a:solidFill>
                <a:uFill>
                  <a:solidFill>
                    <a:srgbClr val="FFFFFF"/>
                  </a:solidFill>
                </a:uFill>
                <a:latin typeface="Times New Roman"/>
              </a:rPr>
              <a:t> PhD,</a:t>
            </a:r>
          </a:p>
          <a:p>
            <a:pPr algn="ctr">
              <a:spcBef>
                <a:spcPts val="848"/>
              </a:spcBef>
            </a:pPr>
            <a:r>
              <a:rPr lang="pt-PT" sz="3400" b="1" spc="-1" dirty="0">
                <a:solidFill>
                  <a:srgbClr val="7030A0"/>
                </a:solidFill>
                <a:uFill>
                  <a:solidFill>
                    <a:srgbClr val="FFFFFF"/>
                  </a:solidFill>
                </a:uFill>
                <a:latin typeface="Times New Roman"/>
              </a:rPr>
              <a:t> </a:t>
            </a:r>
            <a:r>
              <a:rPr lang="pt-PT" sz="3400" b="1" strike="noStrike" spc="-1" dirty="0">
                <a:solidFill>
                  <a:srgbClr val="7030A0"/>
                </a:solidFill>
                <a:uFill>
                  <a:solidFill>
                    <a:srgbClr val="FFFFFF"/>
                  </a:solidFill>
                </a:uFill>
                <a:latin typeface="Times New Roman"/>
              </a:rPr>
              <a:t>FLUL, 2022-2023</a:t>
            </a:r>
            <a:endParaRPr lang="en-US" sz="3400" b="1" strike="noStrike" spc="-1" dirty="0">
              <a:solidFill>
                <a:srgbClr val="000000"/>
              </a:solidFill>
              <a:uFill>
                <a:solidFill>
                  <a:srgbClr val="FFFFFF"/>
                </a:solidFill>
              </a:uFill>
              <a:latin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357120" y="188640"/>
            <a:ext cx="8501040" cy="432048"/>
          </a:xfrm>
          <a:prstGeom prst="rect">
            <a:avLst/>
          </a:prstGeom>
          <a:noFill/>
          <a:ln>
            <a:noFill/>
          </a:ln>
        </p:spPr>
        <p:txBody>
          <a:bodyPr anchor="ctr"/>
          <a:lstStyle/>
          <a:p>
            <a:pPr algn="ctr"/>
            <a:r>
              <a:rPr lang="pt-PT" sz="3000" b="1" strike="noStrike" spc="-1" dirty="0" err="1">
                <a:solidFill>
                  <a:srgbClr val="7030A0"/>
                </a:solidFill>
                <a:uFill>
                  <a:solidFill>
                    <a:srgbClr val="FFFFFF"/>
                  </a:solidFill>
                </a:uFill>
                <a:latin typeface="Arial"/>
              </a:rPr>
              <a:t>Information</a:t>
            </a:r>
            <a:r>
              <a:rPr lang="pt-PT" sz="3000" b="1" strike="noStrike" spc="-1" dirty="0">
                <a:solidFill>
                  <a:srgbClr val="7030A0"/>
                </a:solidFill>
                <a:uFill>
                  <a:solidFill>
                    <a:srgbClr val="FFFFFF"/>
                  </a:solidFill>
                </a:uFill>
                <a:latin typeface="Arial"/>
              </a:rPr>
              <a:t> / </a:t>
            </a:r>
            <a:r>
              <a:rPr lang="pt-PT" sz="3000" b="1" strike="noStrike" spc="-1" dirty="0" err="1">
                <a:solidFill>
                  <a:srgbClr val="7030A0"/>
                </a:solidFill>
                <a:uFill>
                  <a:solidFill>
                    <a:srgbClr val="FFFFFF"/>
                  </a:solidFill>
                </a:uFill>
                <a:latin typeface="Arial"/>
              </a:rPr>
              <a:t>Topics</a:t>
            </a:r>
            <a:endParaRPr lang="en-US" sz="3000" b="0" strike="noStrike" spc="-1" dirty="0">
              <a:solidFill>
                <a:srgbClr val="000000"/>
              </a:solidFill>
              <a:uFill>
                <a:solidFill>
                  <a:srgbClr val="FFFFFF"/>
                </a:solidFill>
              </a:uFill>
              <a:latin typeface="Arial"/>
            </a:endParaRPr>
          </a:p>
        </p:txBody>
      </p:sp>
      <p:sp>
        <p:nvSpPr>
          <p:cNvPr id="46" name="TextShape 2"/>
          <p:cNvSpPr txBox="1"/>
          <p:nvPr/>
        </p:nvSpPr>
        <p:spPr>
          <a:xfrm>
            <a:off x="285840" y="836712"/>
            <a:ext cx="8754436" cy="5832648"/>
          </a:xfrm>
          <a:prstGeom prst="rect">
            <a:avLst/>
          </a:prstGeom>
          <a:noFill/>
          <a:ln>
            <a:noFill/>
          </a:ln>
        </p:spPr>
        <p:txBody>
          <a:bodyPr lIns="90000">
            <a:noAutofit/>
          </a:bodyPr>
          <a:lstStyle/>
          <a:p>
            <a:pPr marL="342720" indent="-342720" algn="just">
              <a:lnSpc>
                <a:spcPct val="120000"/>
              </a:lnSpc>
            </a:pPr>
            <a:r>
              <a:rPr lang="pt-PT" sz="2600" b="0" strike="noStrike" spc="-1" dirty="0">
                <a:solidFill>
                  <a:srgbClr val="000000"/>
                </a:solidFill>
                <a:uFill>
                  <a:solidFill>
                    <a:srgbClr val="FFFFFF"/>
                  </a:solidFill>
                </a:uFill>
                <a:latin typeface="Times New Roman"/>
              </a:rPr>
              <a:t> 	</a:t>
            </a:r>
            <a:r>
              <a:rPr lang="pt-PT" sz="2700" b="0" strike="noStrike" spc="-1" dirty="0">
                <a:solidFill>
                  <a:srgbClr val="000000"/>
                </a:solidFill>
                <a:uFill>
                  <a:solidFill>
                    <a:srgbClr val="FFFFFF"/>
                  </a:solidFill>
                </a:uFill>
                <a:latin typeface="+mj-lt"/>
              </a:rPr>
              <a:t>1. Classes to </a:t>
            </a:r>
            <a:r>
              <a:rPr lang="pt-PT" sz="2700" b="0" strike="noStrike" spc="-1" dirty="0" err="1">
                <a:solidFill>
                  <a:srgbClr val="000000"/>
                </a:solidFill>
                <a:uFill>
                  <a:solidFill>
                    <a:srgbClr val="FFFFFF"/>
                  </a:solidFill>
                </a:uFill>
                <a:latin typeface="+mj-lt"/>
              </a:rPr>
              <a:t>be</a:t>
            </a:r>
            <a:r>
              <a:rPr lang="pt-PT" sz="2700" b="0" strike="noStrike" spc="-1" dirty="0">
                <a:solidFill>
                  <a:srgbClr val="000000"/>
                </a:solidFill>
                <a:uFill>
                  <a:solidFill>
                    <a:srgbClr val="FFFFFF"/>
                  </a:solidFill>
                </a:uFill>
                <a:latin typeface="+mj-lt"/>
              </a:rPr>
              <a:t> </a:t>
            </a:r>
            <a:r>
              <a:rPr lang="pt-PT" sz="2700" b="0" strike="noStrike" spc="-1" dirty="0" err="1">
                <a:solidFill>
                  <a:srgbClr val="000000"/>
                </a:solidFill>
                <a:uFill>
                  <a:solidFill>
                    <a:srgbClr val="FFFFFF"/>
                  </a:solidFill>
                </a:uFill>
                <a:latin typeface="+mj-lt"/>
              </a:rPr>
              <a:t>held</a:t>
            </a:r>
            <a:r>
              <a:rPr lang="pt-PT" sz="2700" b="0" strike="noStrike" spc="-1" dirty="0">
                <a:solidFill>
                  <a:srgbClr val="000000"/>
                </a:solidFill>
                <a:uFill>
                  <a:solidFill>
                    <a:srgbClr val="FFFFFF"/>
                  </a:solidFill>
                </a:uFill>
                <a:latin typeface="+mj-lt"/>
              </a:rPr>
              <a:t> in </a:t>
            </a:r>
            <a:r>
              <a:rPr lang="pt-PT" sz="2700" b="0" strike="noStrike" spc="-1" dirty="0" err="1">
                <a:solidFill>
                  <a:srgbClr val="000000"/>
                </a:solidFill>
                <a:uFill>
                  <a:solidFill>
                    <a:srgbClr val="FFFFFF"/>
                  </a:solidFill>
                </a:uFill>
                <a:latin typeface="+mj-lt"/>
              </a:rPr>
              <a:t>the</a:t>
            </a:r>
            <a:r>
              <a:rPr lang="pt-PT" sz="2700" b="0" strike="noStrike" spc="-1" dirty="0">
                <a:solidFill>
                  <a:srgbClr val="000000"/>
                </a:solidFill>
                <a:uFill>
                  <a:solidFill>
                    <a:srgbClr val="FFFFFF"/>
                  </a:solidFill>
                </a:uFill>
                <a:latin typeface="+mj-lt"/>
              </a:rPr>
              <a:t> </a:t>
            </a:r>
            <a:r>
              <a:rPr lang="pt-PT" sz="2700" b="0" strike="noStrike" spc="-1" dirty="0" err="1">
                <a:solidFill>
                  <a:srgbClr val="000000"/>
                </a:solidFill>
                <a:uFill>
                  <a:solidFill>
                    <a:srgbClr val="FFFFFF"/>
                  </a:solidFill>
                </a:uFill>
                <a:latin typeface="+mj-lt"/>
              </a:rPr>
              <a:t>first</a:t>
            </a:r>
            <a:r>
              <a:rPr lang="pt-PT" sz="2700" b="0" strike="noStrike" spc="-1" dirty="0">
                <a:solidFill>
                  <a:srgbClr val="000000"/>
                </a:solidFill>
                <a:uFill>
                  <a:solidFill>
                    <a:srgbClr val="FFFFFF"/>
                  </a:solidFill>
                </a:uFill>
                <a:latin typeface="+mj-lt"/>
              </a:rPr>
              <a:t> </a:t>
            </a:r>
            <a:r>
              <a:rPr lang="pt-PT" sz="2700" b="0" strike="noStrike" spc="-1" dirty="0" err="1">
                <a:solidFill>
                  <a:srgbClr val="000000"/>
                </a:solidFill>
                <a:uFill>
                  <a:solidFill>
                    <a:srgbClr val="FFFFFF"/>
                  </a:solidFill>
                </a:uFill>
                <a:latin typeface="+mj-lt"/>
              </a:rPr>
              <a:t>semester</a:t>
            </a:r>
            <a:r>
              <a:rPr lang="pt-PT" sz="2700" b="0" strike="noStrike" spc="-1" dirty="0">
                <a:solidFill>
                  <a:srgbClr val="000000"/>
                </a:solidFill>
                <a:uFill>
                  <a:solidFill>
                    <a:srgbClr val="FFFFFF"/>
                  </a:solidFill>
                </a:uFill>
                <a:latin typeface="+mj-lt"/>
              </a:rPr>
              <a:t>, </a:t>
            </a:r>
            <a:r>
              <a:rPr lang="pt-PT" sz="2700" b="0" strike="noStrike" spc="-1" dirty="0" err="1">
                <a:solidFill>
                  <a:srgbClr val="000000"/>
                </a:solidFill>
                <a:uFill>
                  <a:solidFill>
                    <a:srgbClr val="FFFFFF"/>
                  </a:solidFill>
                </a:uFill>
                <a:latin typeface="+mj-lt"/>
              </a:rPr>
              <a:t>Wednesdays</a:t>
            </a:r>
            <a:r>
              <a:rPr lang="pt-PT" sz="2700" b="0" strike="noStrike" spc="-1" dirty="0">
                <a:solidFill>
                  <a:srgbClr val="000000"/>
                </a:solidFill>
                <a:uFill>
                  <a:solidFill>
                    <a:srgbClr val="FFFFFF"/>
                  </a:solidFill>
                </a:uFill>
                <a:latin typeface="+mj-lt"/>
              </a:rPr>
              <a:t>, 14-17h. Professor: José Gomes André </a:t>
            </a:r>
          </a:p>
          <a:p>
            <a:pPr marL="342720" indent="-342720" algn="just">
              <a:lnSpc>
                <a:spcPct val="120000"/>
              </a:lnSpc>
            </a:pPr>
            <a:r>
              <a:rPr lang="pt-PT" sz="2700" spc="-1" dirty="0">
                <a:solidFill>
                  <a:srgbClr val="000000"/>
                </a:solidFill>
                <a:uFill>
                  <a:solidFill>
                    <a:srgbClr val="FFFFFF"/>
                  </a:solidFill>
                </a:uFill>
                <a:latin typeface="+mj-lt"/>
              </a:rPr>
              <a:t>	</a:t>
            </a:r>
            <a:r>
              <a:rPr lang="pt-PT" sz="2700" b="0" strike="noStrike" spc="-1" dirty="0">
                <a:solidFill>
                  <a:srgbClr val="000000"/>
                </a:solidFill>
                <a:uFill>
                  <a:solidFill>
                    <a:srgbClr val="FFFFFF"/>
                  </a:solidFill>
                </a:uFill>
                <a:latin typeface="+mj-lt"/>
              </a:rPr>
              <a:t>Email: </a:t>
            </a:r>
            <a:r>
              <a:rPr lang="pt-PT" sz="2700" b="0" strike="noStrike" spc="-1" dirty="0">
                <a:solidFill>
                  <a:srgbClr val="0000FF"/>
                </a:solidFill>
                <a:uFill>
                  <a:solidFill>
                    <a:srgbClr val="FFFFFF"/>
                  </a:solidFill>
                </a:uFill>
                <a:latin typeface="+mj-lt"/>
                <a:hlinkClick r:id="rId2"/>
              </a:rPr>
              <a:t>josegomesandre@campus.ul.pt</a:t>
            </a:r>
            <a:r>
              <a:rPr lang="pt-PT" sz="2700" b="0" strike="noStrike" spc="-1" dirty="0">
                <a:solidFill>
                  <a:srgbClr val="000000"/>
                </a:solidFill>
                <a:uFill>
                  <a:solidFill>
                    <a:srgbClr val="FFFFFF"/>
                  </a:solidFill>
                </a:uFill>
                <a:latin typeface="+mj-lt"/>
              </a:rPr>
              <a:t> </a:t>
            </a:r>
            <a:endParaRPr lang="en-US" sz="2700" b="0" strike="noStrike" spc="-1" dirty="0">
              <a:solidFill>
                <a:srgbClr val="000000"/>
              </a:solidFill>
              <a:uFill>
                <a:solidFill>
                  <a:srgbClr val="FFFFFF"/>
                </a:solidFill>
              </a:uFill>
              <a:latin typeface="+mj-lt"/>
            </a:endParaRPr>
          </a:p>
          <a:p>
            <a:pPr marL="342720" indent="-342720" algn="just">
              <a:lnSpc>
                <a:spcPct val="120000"/>
              </a:lnSpc>
            </a:pPr>
            <a:r>
              <a:rPr lang="pt-PT" sz="2700" b="0" strike="noStrike" spc="-1" dirty="0">
                <a:solidFill>
                  <a:srgbClr val="000000"/>
                </a:solidFill>
                <a:uFill>
                  <a:solidFill>
                    <a:srgbClr val="FFFFFF"/>
                  </a:solidFill>
                </a:uFill>
                <a:latin typeface="+mj-lt"/>
              </a:rPr>
              <a:t>	</a:t>
            </a:r>
          </a:p>
          <a:p>
            <a:pPr marL="342720" indent="-342720" algn="just">
              <a:lnSpc>
                <a:spcPct val="120000"/>
              </a:lnSpc>
            </a:pPr>
            <a:r>
              <a:rPr lang="pt-PT" sz="2700" spc="-1" dirty="0">
                <a:solidFill>
                  <a:srgbClr val="000000"/>
                </a:solidFill>
                <a:uFill>
                  <a:solidFill>
                    <a:srgbClr val="FFFFFF"/>
                  </a:solidFill>
                </a:uFill>
                <a:latin typeface="+mj-lt"/>
              </a:rPr>
              <a:t>	</a:t>
            </a:r>
            <a:r>
              <a:rPr lang="pt-PT" sz="2700" spc="-1" dirty="0" err="1">
                <a:solidFill>
                  <a:srgbClr val="000000"/>
                </a:solidFill>
                <a:uFill>
                  <a:solidFill>
                    <a:srgbClr val="FFFFFF"/>
                  </a:solidFill>
                </a:uFill>
                <a:latin typeface="+mj-lt"/>
              </a:rPr>
              <a:t>The</a:t>
            </a:r>
            <a:r>
              <a:rPr lang="pt-PT" sz="2700" spc="-1" dirty="0">
                <a:solidFill>
                  <a:srgbClr val="000000"/>
                </a:solidFill>
                <a:uFill>
                  <a:solidFill>
                    <a:srgbClr val="FFFFFF"/>
                  </a:solidFill>
                </a:uFill>
                <a:latin typeface="+mj-lt"/>
              </a:rPr>
              <a:t> material for </a:t>
            </a:r>
            <a:r>
              <a:rPr lang="pt-PT" sz="2700" spc="-1" dirty="0" err="1">
                <a:solidFill>
                  <a:srgbClr val="000000"/>
                </a:solidFill>
                <a:uFill>
                  <a:solidFill>
                    <a:srgbClr val="FFFFFF"/>
                  </a:solidFill>
                </a:uFill>
                <a:latin typeface="+mj-lt"/>
              </a:rPr>
              <a:t>students</a:t>
            </a:r>
            <a:r>
              <a:rPr lang="pt-PT" sz="2700" spc="-1" dirty="0">
                <a:solidFill>
                  <a:srgbClr val="000000"/>
                </a:solidFill>
                <a:uFill>
                  <a:solidFill>
                    <a:srgbClr val="FFFFFF"/>
                  </a:solidFill>
                </a:uFill>
                <a:latin typeface="+mj-lt"/>
              </a:rPr>
              <a:t> </a:t>
            </a:r>
            <a:r>
              <a:rPr lang="pt-PT" sz="2700" spc="-1" dirty="0" err="1">
                <a:solidFill>
                  <a:srgbClr val="000000"/>
                </a:solidFill>
                <a:uFill>
                  <a:solidFill>
                    <a:srgbClr val="FFFFFF"/>
                  </a:solidFill>
                </a:uFill>
                <a:latin typeface="+mj-lt"/>
              </a:rPr>
              <a:t>will</a:t>
            </a:r>
            <a:r>
              <a:rPr lang="pt-PT" sz="2700" spc="-1" dirty="0">
                <a:solidFill>
                  <a:srgbClr val="000000"/>
                </a:solidFill>
                <a:uFill>
                  <a:solidFill>
                    <a:srgbClr val="FFFFFF"/>
                  </a:solidFill>
                </a:uFill>
                <a:latin typeface="+mj-lt"/>
              </a:rPr>
              <a:t> </a:t>
            </a:r>
            <a:r>
              <a:rPr lang="pt-PT" sz="2700" spc="-1" dirty="0" err="1">
                <a:solidFill>
                  <a:srgbClr val="000000"/>
                </a:solidFill>
                <a:uFill>
                  <a:solidFill>
                    <a:srgbClr val="FFFFFF"/>
                  </a:solidFill>
                </a:uFill>
                <a:latin typeface="+mj-lt"/>
              </a:rPr>
              <a:t>be</a:t>
            </a:r>
            <a:r>
              <a:rPr lang="pt-PT" sz="2700" spc="-1" dirty="0">
                <a:solidFill>
                  <a:srgbClr val="000000"/>
                </a:solidFill>
                <a:uFill>
                  <a:solidFill>
                    <a:srgbClr val="FFFFFF"/>
                  </a:solidFill>
                </a:uFill>
                <a:latin typeface="+mj-lt"/>
              </a:rPr>
              <a:t> </a:t>
            </a:r>
            <a:r>
              <a:rPr lang="pt-PT" sz="2700" spc="-1" dirty="0" err="1">
                <a:solidFill>
                  <a:srgbClr val="000000"/>
                </a:solidFill>
                <a:uFill>
                  <a:solidFill>
                    <a:srgbClr val="FFFFFF"/>
                  </a:solidFill>
                </a:uFill>
                <a:latin typeface="+mj-lt"/>
              </a:rPr>
              <a:t>available</a:t>
            </a:r>
            <a:r>
              <a:rPr lang="pt-PT" sz="2700" spc="-1" dirty="0">
                <a:solidFill>
                  <a:srgbClr val="000000"/>
                </a:solidFill>
                <a:uFill>
                  <a:solidFill>
                    <a:srgbClr val="FFFFFF"/>
                  </a:solidFill>
                </a:uFill>
                <a:latin typeface="+mj-lt"/>
              </a:rPr>
              <a:t> in </a:t>
            </a:r>
            <a:r>
              <a:rPr lang="pt-PT" sz="2700" spc="-1" dirty="0" err="1">
                <a:solidFill>
                  <a:srgbClr val="000000"/>
                </a:solidFill>
                <a:uFill>
                  <a:solidFill>
                    <a:srgbClr val="FFFFFF"/>
                  </a:solidFill>
                </a:uFill>
                <a:latin typeface="+mj-lt"/>
              </a:rPr>
              <a:t>Moodle</a:t>
            </a:r>
            <a:r>
              <a:rPr lang="pt-PT" sz="2700" spc="-1" dirty="0">
                <a:solidFill>
                  <a:srgbClr val="000000"/>
                </a:solidFill>
                <a:uFill>
                  <a:solidFill>
                    <a:srgbClr val="FFFFFF"/>
                  </a:solidFill>
                </a:uFill>
                <a:latin typeface="+mj-lt"/>
              </a:rPr>
              <a:t>. </a:t>
            </a:r>
          </a:p>
          <a:p>
            <a:pPr marL="342720" indent="-342720" algn="just">
              <a:lnSpc>
                <a:spcPct val="120000"/>
              </a:lnSpc>
            </a:pPr>
            <a:endParaRPr lang="en-US" sz="3400" b="0" strike="noStrike" spc="-1" dirty="0">
              <a:solidFill>
                <a:srgbClr val="000000"/>
              </a:solidFill>
              <a:uFill>
                <a:solidFill>
                  <a:srgbClr val="FFFFFF"/>
                </a:solidFill>
              </a:uFill>
              <a:latin typeface="+mj-lt"/>
            </a:endParaRPr>
          </a:p>
          <a:p>
            <a:pPr marL="342720" indent="-342720" algn="just"/>
            <a:r>
              <a:rPr lang="pt-PT" sz="3400" b="0" strike="noStrike" spc="-1" dirty="0">
                <a:solidFill>
                  <a:srgbClr val="000000"/>
                </a:solidFill>
                <a:uFill>
                  <a:solidFill>
                    <a:srgbClr val="FFFFFF"/>
                  </a:solidFill>
                </a:uFill>
                <a:latin typeface="+mj-lt"/>
              </a:rPr>
              <a:t>	</a:t>
            </a:r>
            <a:r>
              <a:rPr lang="pt-PT" sz="2600" b="0" strike="noStrike" spc="-1" dirty="0">
                <a:solidFill>
                  <a:srgbClr val="000000"/>
                </a:solidFill>
                <a:uFill>
                  <a:solidFill>
                    <a:srgbClr val="FFFFFF"/>
                  </a:solidFill>
                </a:uFill>
                <a:latin typeface="+mj-lt"/>
              </a:rPr>
              <a:t>2. </a:t>
            </a:r>
            <a:r>
              <a:rPr lang="pt-PT" sz="2600" b="1" strike="noStrike" spc="-1" dirty="0" err="1">
                <a:solidFill>
                  <a:srgbClr val="000000"/>
                </a:solidFill>
                <a:uFill>
                  <a:solidFill>
                    <a:srgbClr val="FFFFFF"/>
                  </a:solidFill>
                </a:uFill>
                <a:latin typeface="+mj-lt"/>
              </a:rPr>
              <a:t>Topic</a:t>
            </a:r>
            <a:r>
              <a:rPr lang="pt-PT" sz="2600" b="1" strike="noStrike" spc="-1" dirty="0">
                <a:solidFill>
                  <a:srgbClr val="000000"/>
                </a:solidFill>
                <a:uFill>
                  <a:solidFill>
                    <a:srgbClr val="FFFFFF"/>
                  </a:solidFill>
                </a:uFill>
                <a:latin typeface="+mj-lt"/>
              </a:rPr>
              <a:t>: </a:t>
            </a:r>
            <a:r>
              <a:rPr lang="pt-PT" sz="2600" u="sng" strike="noStrike" spc="-1" dirty="0">
                <a:solidFill>
                  <a:srgbClr val="000000"/>
                </a:solidFill>
                <a:uFill>
                  <a:solidFill>
                    <a:srgbClr val="FFFFFF"/>
                  </a:solidFill>
                </a:uFill>
                <a:latin typeface="+mj-lt"/>
              </a:rPr>
              <a:t>“</a:t>
            </a:r>
            <a:r>
              <a:rPr lang="pt-PT" sz="2600" u="sng" strike="noStrike" spc="-1" dirty="0" err="1">
                <a:solidFill>
                  <a:srgbClr val="000000"/>
                </a:solidFill>
                <a:uFill>
                  <a:solidFill>
                    <a:srgbClr val="FFFFFF"/>
                  </a:solidFill>
                </a:uFill>
                <a:latin typeface="+mj-lt"/>
              </a:rPr>
              <a:t>Contemporary</a:t>
            </a:r>
            <a:r>
              <a:rPr lang="pt-PT" sz="2600" u="sng" strike="noStrike" spc="-1" dirty="0">
                <a:solidFill>
                  <a:srgbClr val="000000"/>
                </a:solidFill>
                <a:uFill>
                  <a:solidFill>
                    <a:srgbClr val="FFFFFF"/>
                  </a:solidFill>
                </a:uFill>
                <a:latin typeface="+mj-lt"/>
              </a:rPr>
              <a:t> </a:t>
            </a:r>
            <a:r>
              <a:rPr lang="pt-PT" sz="2600" u="sng" strike="noStrike" spc="-1" dirty="0" err="1">
                <a:solidFill>
                  <a:srgbClr val="000000"/>
                </a:solidFill>
                <a:uFill>
                  <a:solidFill>
                    <a:srgbClr val="FFFFFF"/>
                  </a:solidFill>
                </a:uFill>
                <a:latin typeface="+mj-lt"/>
              </a:rPr>
              <a:t>Theories</a:t>
            </a:r>
            <a:r>
              <a:rPr lang="pt-PT" sz="2600" u="sng" strike="noStrike" spc="-1" dirty="0">
                <a:solidFill>
                  <a:srgbClr val="000000"/>
                </a:solidFill>
                <a:uFill>
                  <a:solidFill>
                    <a:srgbClr val="FFFFFF"/>
                  </a:solidFill>
                </a:uFill>
                <a:latin typeface="+mj-lt"/>
              </a:rPr>
              <a:t> </a:t>
            </a:r>
            <a:r>
              <a:rPr lang="pt-PT" sz="2600" u="sng" strike="noStrike" spc="-1" dirty="0" err="1">
                <a:solidFill>
                  <a:srgbClr val="000000"/>
                </a:solidFill>
                <a:uFill>
                  <a:solidFill>
                    <a:srgbClr val="FFFFFF"/>
                  </a:solidFill>
                </a:uFill>
                <a:latin typeface="+mj-lt"/>
              </a:rPr>
              <a:t>of</a:t>
            </a:r>
            <a:r>
              <a:rPr lang="pt-PT" sz="2600" u="sng" strike="noStrike" spc="-1" dirty="0">
                <a:solidFill>
                  <a:srgbClr val="000000"/>
                </a:solidFill>
                <a:uFill>
                  <a:solidFill>
                    <a:srgbClr val="FFFFFF"/>
                  </a:solidFill>
                </a:uFill>
                <a:latin typeface="+mj-lt"/>
              </a:rPr>
              <a:t> Justice. John </a:t>
            </a:r>
            <a:r>
              <a:rPr lang="pt-PT" sz="2600" u="sng" strike="noStrike" spc="-1" dirty="0" err="1">
                <a:solidFill>
                  <a:srgbClr val="000000"/>
                </a:solidFill>
                <a:uFill>
                  <a:solidFill>
                    <a:srgbClr val="FFFFFF"/>
                  </a:solidFill>
                </a:uFill>
                <a:latin typeface="+mj-lt"/>
              </a:rPr>
              <a:t>Rawls</a:t>
            </a:r>
            <a:r>
              <a:rPr lang="pt-PT" sz="2600" u="sng" strike="noStrike" spc="-1" dirty="0">
                <a:solidFill>
                  <a:srgbClr val="000000"/>
                </a:solidFill>
                <a:uFill>
                  <a:solidFill>
                    <a:srgbClr val="FFFFFF"/>
                  </a:solidFill>
                </a:uFill>
                <a:latin typeface="+mj-lt"/>
              </a:rPr>
              <a:t> </a:t>
            </a:r>
            <a:r>
              <a:rPr lang="pt-PT" sz="2600" u="sng" strike="noStrike" spc="-1" dirty="0" err="1">
                <a:solidFill>
                  <a:srgbClr val="000000"/>
                </a:solidFill>
                <a:uFill>
                  <a:solidFill>
                    <a:srgbClr val="FFFFFF"/>
                  </a:solidFill>
                </a:uFill>
                <a:latin typeface="+mj-lt"/>
              </a:rPr>
              <a:t>and</a:t>
            </a:r>
            <a:r>
              <a:rPr lang="pt-PT" sz="2600" u="sng" strike="noStrike" spc="-1" dirty="0">
                <a:solidFill>
                  <a:srgbClr val="000000"/>
                </a:solidFill>
                <a:uFill>
                  <a:solidFill>
                    <a:srgbClr val="FFFFFF"/>
                  </a:solidFill>
                </a:uFill>
                <a:latin typeface="+mj-lt"/>
              </a:rPr>
              <a:t> </a:t>
            </a:r>
            <a:r>
              <a:rPr lang="pt-PT" sz="2600" u="sng" strike="noStrike" spc="-1" dirty="0" err="1">
                <a:solidFill>
                  <a:srgbClr val="000000"/>
                </a:solidFill>
                <a:uFill>
                  <a:solidFill>
                    <a:srgbClr val="FFFFFF"/>
                  </a:solidFill>
                </a:uFill>
                <a:latin typeface="+mj-lt"/>
              </a:rPr>
              <a:t>its</a:t>
            </a:r>
            <a:r>
              <a:rPr lang="pt-PT" sz="2600" u="sng" strike="noStrike" spc="-1" dirty="0">
                <a:solidFill>
                  <a:srgbClr val="000000"/>
                </a:solidFill>
                <a:uFill>
                  <a:solidFill>
                    <a:srgbClr val="FFFFFF"/>
                  </a:solidFill>
                </a:uFill>
                <a:latin typeface="+mj-lt"/>
              </a:rPr>
              <a:t> </a:t>
            </a:r>
            <a:r>
              <a:rPr lang="pt-PT" sz="2600" u="sng" strike="noStrike" spc="-1" dirty="0" err="1">
                <a:solidFill>
                  <a:srgbClr val="000000"/>
                </a:solidFill>
                <a:uFill>
                  <a:solidFill>
                    <a:srgbClr val="FFFFFF"/>
                  </a:solidFill>
                </a:uFill>
                <a:latin typeface="+mj-lt"/>
              </a:rPr>
              <a:t>critics</a:t>
            </a:r>
            <a:r>
              <a:rPr lang="pt-PT" sz="2600" u="sng" strike="noStrike" spc="-1" dirty="0">
                <a:solidFill>
                  <a:srgbClr val="000000"/>
                </a:solidFill>
                <a:uFill>
                  <a:solidFill>
                    <a:srgbClr val="FFFFFF"/>
                  </a:solidFill>
                </a:uFill>
                <a:latin typeface="+mj-lt"/>
              </a:rPr>
              <a:t>.”</a:t>
            </a:r>
            <a:endParaRPr lang="pt-PT" sz="2600" u="sng" dirty="0">
              <a:latin typeface="+mj-lt"/>
            </a:endParaRPr>
          </a:p>
          <a:p>
            <a:pPr marL="342720" indent="-342720" algn="just"/>
            <a:endParaRPr lang="pt-PT" sz="2600" b="1" spc="-1" dirty="0">
              <a:solidFill>
                <a:srgbClr val="000000"/>
              </a:solidFill>
              <a:uFill>
                <a:solidFill>
                  <a:srgbClr val="FFFFFF"/>
                </a:solidFill>
              </a:uFill>
              <a:latin typeface="+mj-lt"/>
            </a:endParaRPr>
          </a:p>
        </p:txBody>
      </p:sp>
    </p:spTree>
    <p:extLst>
      <p:ext uri="{BB962C8B-B14F-4D97-AF65-F5344CB8AC3E}">
        <p14:creationId xmlns:p14="http://schemas.microsoft.com/office/powerpoint/2010/main" val="4169304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340898" y="89348"/>
            <a:ext cx="8501040" cy="432048"/>
          </a:xfrm>
          <a:prstGeom prst="rect">
            <a:avLst/>
          </a:prstGeom>
          <a:noFill/>
          <a:ln>
            <a:noFill/>
          </a:ln>
        </p:spPr>
        <p:txBody>
          <a:bodyPr anchor="ctr"/>
          <a:lstStyle/>
          <a:p>
            <a:pPr algn="ctr"/>
            <a:r>
              <a:rPr lang="pt-PT" sz="2800" b="1" strike="noStrike" spc="-1" dirty="0" err="1">
                <a:solidFill>
                  <a:srgbClr val="7030A0"/>
                </a:solidFill>
                <a:uFill>
                  <a:solidFill>
                    <a:srgbClr val="FFFFFF"/>
                  </a:solidFill>
                </a:uFill>
                <a:latin typeface="Arial"/>
              </a:rPr>
              <a:t>Learning</a:t>
            </a:r>
            <a:r>
              <a:rPr lang="pt-PT" sz="2800" b="1" strike="noStrike" spc="-1" dirty="0">
                <a:solidFill>
                  <a:srgbClr val="7030A0"/>
                </a:solidFill>
                <a:uFill>
                  <a:solidFill>
                    <a:srgbClr val="FFFFFF"/>
                  </a:solidFill>
                </a:uFill>
                <a:latin typeface="Arial"/>
              </a:rPr>
              <a:t> </a:t>
            </a:r>
            <a:r>
              <a:rPr lang="pt-PT" sz="2800" b="1" strike="noStrike" spc="-1" dirty="0" err="1">
                <a:solidFill>
                  <a:srgbClr val="7030A0"/>
                </a:solidFill>
                <a:uFill>
                  <a:solidFill>
                    <a:srgbClr val="FFFFFF"/>
                  </a:solidFill>
                </a:uFill>
                <a:latin typeface="Arial"/>
              </a:rPr>
              <a:t>Outcomes</a:t>
            </a:r>
            <a:r>
              <a:rPr lang="pt-PT" sz="2800" b="1" strike="noStrike" spc="-1" dirty="0">
                <a:solidFill>
                  <a:srgbClr val="7030A0"/>
                </a:solidFill>
                <a:uFill>
                  <a:solidFill>
                    <a:srgbClr val="FFFFFF"/>
                  </a:solidFill>
                </a:uFill>
                <a:latin typeface="Arial"/>
              </a:rPr>
              <a:t>:</a:t>
            </a:r>
            <a:endParaRPr lang="en-US" sz="2800" b="0" strike="noStrike" spc="-1" dirty="0">
              <a:solidFill>
                <a:srgbClr val="000000"/>
              </a:solidFill>
              <a:uFill>
                <a:solidFill>
                  <a:srgbClr val="FFFFFF"/>
                </a:solidFill>
              </a:uFill>
              <a:latin typeface="Arial"/>
            </a:endParaRPr>
          </a:p>
        </p:txBody>
      </p:sp>
      <p:sp>
        <p:nvSpPr>
          <p:cNvPr id="2" name="Retângulo 1">
            <a:extLst>
              <a:ext uri="{FF2B5EF4-FFF2-40B4-BE49-F238E27FC236}">
                <a16:creationId xmlns:a16="http://schemas.microsoft.com/office/drawing/2014/main" id="{FA158DA2-AAEE-E448-97E1-FB5E69809978}"/>
              </a:ext>
            </a:extLst>
          </p:cNvPr>
          <p:cNvSpPr/>
          <p:nvPr/>
        </p:nvSpPr>
        <p:spPr>
          <a:xfrm>
            <a:off x="210064" y="835347"/>
            <a:ext cx="8798011" cy="6012608"/>
          </a:xfrm>
          <a:prstGeom prst="rect">
            <a:avLst/>
          </a:prstGeom>
        </p:spPr>
        <p:txBody>
          <a:bodyPr wrap="square">
            <a:spAutoFit/>
          </a:bodyPr>
          <a:lstStyle/>
          <a:p>
            <a:pPr algn="just">
              <a:lnSpc>
                <a:spcPct val="115000"/>
              </a:lnSpc>
              <a:spcAft>
                <a:spcPts val="1000"/>
              </a:spcAft>
            </a:pPr>
            <a:r>
              <a:rPr lang="en-US" dirty="0">
                <a:latin typeface="Calibri" panose="020F0502020204030204" pitchFamily="34" charset="0"/>
                <a:ea typeface="Calibri" panose="020F0502020204030204" pitchFamily="34" charset="0"/>
                <a:cs typeface="Arial" panose="020B0604020202020204" pitchFamily="34" charset="0"/>
              </a:rPr>
              <a:t>- </a:t>
            </a:r>
            <a:r>
              <a:rPr lang="en-US" sz="2300" dirty="0">
                <a:ea typeface="Calibri" panose="020F0502020204030204" pitchFamily="34" charset="0"/>
                <a:cs typeface="Arial" panose="020B0604020202020204" pitchFamily="34" charset="0"/>
              </a:rPr>
              <a:t>analyze major contemporary doctrines in the field of “theories of justice”, starting with three fundamental authors: </a:t>
            </a:r>
            <a:r>
              <a:rPr lang="en-US" sz="2300" b="1" dirty="0">
                <a:ea typeface="Calibri" panose="020F0502020204030204" pitchFamily="34" charset="0"/>
                <a:cs typeface="Arial" panose="020B0604020202020204" pitchFamily="34" charset="0"/>
              </a:rPr>
              <a:t>John Rawls </a:t>
            </a:r>
            <a:r>
              <a:rPr lang="en-US" sz="2300" dirty="0">
                <a:ea typeface="Calibri" panose="020F0502020204030204" pitchFamily="34" charset="0"/>
                <a:cs typeface="Arial" panose="020B0604020202020204" pitchFamily="34" charset="0"/>
              </a:rPr>
              <a:t>(whose “Theory of Justice” sparkled international interest about this area), </a:t>
            </a:r>
            <a:r>
              <a:rPr lang="en-US" sz="2300" b="1" dirty="0">
                <a:ea typeface="Calibri" panose="020F0502020204030204" pitchFamily="34" charset="0"/>
                <a:cs typeface="Arial" panose="020B0604020202020204" pitchFamily="34" charset="0"/>
              </a:rPr>
              <a:t>Robert Nozick </a:t>
            </a:r>
            <a:r>
              <a:rPr lang="en-US" sz="2300" dirty="0">
                <a:ea typeface="Calibri" panose="020F0502020204030204" pitchFamily="34" charset="0"/>
                <a:cs typeface="Arial" panose="020B0604020202020204" pitchFamily="34" charset="0"/>
              </a:rPr>
              <a:t>(the first major critic of Rawls and the main philosopher of the Libertarian School) and </a:t>
            </a:r>
            <a:r>
              <a:rPr lang="en-US" sz="2300" b="1" dirty="0">
                <a:ea typeface="Calibri" panose="020F0502020204030204" pitchFamily="34" charset="0"/>
                <a:cs typeface="Arial" panose="020B0604020202020204" pitchFamily="34" charset="0"/>
              </a:rPr>
              <a:t>Michael Sandel </a:t>
            </a:r>
            <a:r>
              <a:rPr lang="en-US" sz="2300" dirty="0">
                <a:ea typeface="Calibri" panose="020F0502020204030204" pitchFamily="34" charset="0"/>
                <a:cs typeface="Arial" panose="020B0604020202020204" pitchFamily="34" charset="0"/>
              </a:rPr>
              <a:t>(whose doctrines launched the bases for the Communitarian School). </a:t>
            </a:r>
            <a:endParaRPr lang="pt-PT" sz="2300" dirty="0">
              <a:ea typeface="Calibri" panose="020F0502020204030204" pitchFamily="34" charset="0"/>
              <a:cs typeface="Times New Roman" panose="02020603050405020304" pitchFamily="18" charset="0"/>
            </a:endParaRPr>
          </a:p>
          <a:p>
            <a:pPr algn="just">
              <a:lnSpc>
                <a:spcPct val="115000"/>
              </a:lnSpc>
              <a:spcAft>
                <a:spcPts val="1000"/>
              </a:spcAft>
            </a:pPr>
            <a:r>
              <a:rPr lang="en-US" sz="2300" dirty="0">
                <a:ea typeface="Calibri" panose="020F0502020204030204" pitchFamily="34" charset="0"/>
                <a:cs typeface="Arial" panose="020B0604020202020204" pitchFamily="34" charset="0"/>
              </a:rPr>
              <a:t>- to identify the crucial place of the idea of Justice in the realm of Political Philosophy, Law, Economics, Sociology and Humanities in general.</a:t>
            </a:r>
            <a:endParaRPr lang="pt-PT" sz="2300" dirty="0">
              <a:ea typeface="Calibri" panose="020F0502020204030204" pitchFamily="34" charset="0"/>
              <a:cs typeface="Times New Roman" panose="02020603050405020304" pitchFamily="18" charset="0"/>
            </a:endParaRPr>
          </a:p>
          <a:p>
            <a:pPr algn="just">
              <a:lnSpc>
                <a:spcPct val="115000"/>
              </a:lnSpc>
              <a:spcAft>
                <a:spcPts val="1000"/>
              </a:spcAft>
            </a:pPr>
            <a:r>
              <a:rPr lang="en-US" sz="2300" dirty="0">
                <a:ea typeface="Calibri" panose="020F0502020204030204" pitchFamily="34" charset="0"/>
                <a:cs typeface="Arial" panose="020B0604020202020204" pitchFamily="34" charset="0"/>
              </a:rPr>
              <a:t>- to critically discuss the impact of the theories mentioned for the contemporary worldview, both in the recent public policy (mostly in the western world) and the sociological and juridical modern conceptions.</a:t>
            </a:r>
            <a:endParaRPr lang="pt-PT" sz="23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3708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Shape 1"/>
          <p:cNvSpPr txBox="1"/>
          <p:nvPr/>
        </p:nvSpPr>
        <p:spPr>
          <a:xfrm>
            <a:off x="611280" y="189000"/>
            <a:ext cx="7772400" cy="596880"/>
          </a:xfrm>
          <a:prstGeom prst="rect">
            <a:avLst/>
          </a:prstGeom>
          <a:noFill/>
          <a:ln>
            <a:noFill/>
          </a:ln>
        </p:spPr>
        <p:txBody>
          <a:bodyPr anchor="ctr"/>
          <a:lstStyle/>
          <a:p>
            <a:pPr algn="ctr"/>
            <a:r>
              <a:rPr lang="pt-PT" sz="3100" b="1" strike="noStrike" spc="-1" dirty="0" err="1">
                <a:solidFill>
                  <a:srgbClr val="7030A0"/>
                </a:solidFill>
                <a:uFill>
                  <a:solidFill>
                    <a:srgbClr val="FFFFFF"/>
                  </a:solidFill>
                </a:uFill>
                <a:latin typeface="Arial"/>
              </a:rPr>
              <a:t>Syllabus</a:t>
            </a:r>
            <a:r>
              <a:rPr lang="pt-PT" sz="3100" b="1" strike="noStrike" spc="-1" dirty="0">
                <a:solidFill>
                  <a:srgbClr val="7030A0"/>
                </a:solidFill>
                <a:uFill>
                  <a:solidFill>
                    <a:srgbClr val="FFFFFF"/>
                  </a:solidFill>
                </a:uFill>
                <a:latin typeface="Arial"/>
              </a:rPr>
              <a:t> (1)</a:t>
            </a:r>
            <a:endParaRPr lang="en-US" sz="3100" b="0" strike="noStrike" spc="-1" dirty="0">
              <a:solidFill>
                <a:srgbClr val="000000"/>
              </a:solidFill>
              <a:uFill>
                <a:solidFill>
                  <a:srgbClr val="FFFFFF"/>
                </a:solidFill>
              </a:uFill>
              <a:latin typeface="Arial"/>
            </a:endParaRPr>
          </a:p>
        </p:txBody>
      </p:sp>
      <p:sp>
        <p:nvSpPr>
          <p:cNvPr id="48" name="TextShape 2"/>
          <p:cNvSpPr txBox="1"/>
          <p:nvPr/>
        </p:nvSpPr>
        <p:spPr>
          <a:xfrm>
            <a:off x="345989" y="1046832"/>
            <a:ext cx="8612660" cy="5159752"/>
          </a:xfrm>
          <a:prstGeom prst="rect">
            <a:avLst/>
          </a:prstGeom>
          <a:noFill/>
          <a:ln>
            <a:noFill/>
          </a:ln>
        </p:spPr>
        <p:txBody>
          <a:bodyPr>
            <a:noAutofit/>
          </a:bodyPr>
          <a:lstStyle/>
          <a:p>
            <a:r>
              <a:rPr lang="en-US" sz="2600" dirty="0"/>
              <a:t>1. John Rawls and the fundamental principles of “justice as fairness”: the well-ordered society, the basic structure, the original position, reasonable pluralism, the idea of free and equal persons, “public justification”, reflective equilibrium and overlapping consensus. </a:t>
            </a:r>
            <a:r>
              <a:rPr lang="pt-PT" sz="2600" dirty="0" err="1"/>
              <a:t>The</a:t>
            </a:r>
            <a:r>
              <a:rPr lang="pt-PT" sz="2600" dirty="0"/>
              <a:t> “</a:t>
            </a:r>
            <a:r>
              <a:rPr lang="pt-PT" sz="2600" dirty="0" err="1"/>
              <a:t>two</a:t>
            </a:r>
            <a:r>
              <a:rPr lang="pt-PT" sz="2600" dirty="0"/>
              <a:t> </a:t>
            </a:r>
            <a:r>
              <a:rPr lang="pt-PT" sz="2600" dirty="0" err="1"/>
              <a:t>principles</a:t>
            </a:r>
            <a:r>
              <a:rPr lang="pt-PT" sz="2600" dirty="0"/>
              <a:t> </a:t>
            </a:r>
            <a:r>
              <a:rPr lang="pt-PT" sz="2600" dirty="0" err="1"/>
              <a:t>of</a:t>
            </a:r>
            <a:r>
              <a:rPr lang="pt-PT" sz="2600" dirty="0"/>
              <a:t> justice”: </a:t>
            </a:r>
            <a:r>
              <a:rPr lang="pt-PT" sz="2600" dirty="0" err="1"/>
              <a:t>meaning</a:t>
            </a:r>
            <a:r>
              <a:rPr lang="pt-PT" sz="2600" dirty="0"/>
              <a:t> </a:t>
            </a:r>
            <a:r>
              <a:rPr lang="pt-PT" sz="2600" dirty="0" err="1"/>
              <a:t>and</a:t>
            </a:r>
            <a:r>
              <a:rPr lang="pt-PT" sz="2600" dirty="0"/>
              <a:t> </a:t>
            </a:r>
            <a:r>
              <a:rPr lang="pt-PT" sz="2600" dirty="0" err="1"/>
              <a:t>implications</a:t>
            </a:r>
            <a:r>
              <a:rPr lang="pt-PT" sz="2600" dirty="0"/>
              <a:t>.</a:t>
            </a:r>
          </a:p>
          <a:p>
            <a:r>
              <a:rPr lang="pt-PT" sz="2600" dirty="0"/>
              <a:t> </a:t>
            </a:r>
          </a:p>
          <a:p>
            <a:r>
              <a:rPr lang="en-US" sz="2600" dirty="0"/>
              <a:t>2. Robert Nozick and the libertarian critique to Rawls. The defense of the “minimal State”. The “three fundamental laws”: nature, morals and market. The idea of justice beyond the traditional concept of State. Individualism, liberalism and the notion of a self-ordered society. The principle of non-aggression and its moral, social and political consequences.</a:t>
            </a:r>
            <a:endParaRPr lang="pt-PT" sz="2600" dirty="0"/>
          </a:p>
          <a:p>
            <a:pPr algn="just"/>
            <a:endParaRPr lang="pt-PT" sz="2600" dirty="0"/>
          </a:p>
        </p:txBody>
      </p:sp>
    </p:spTree>
    <p:extLst>
      <p:ext uri="{BB962C8B-B14F-4D97-AF65-F5344CB8AC3E}">
        <p14:creationId xmlns:p14="http://schemas.microsoft.com/office/powerpoint/2010/main" val="1054254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Shape 1"/>
          <p:cNvSpPr txBox="1"/>
          <p:nvPr/>
        </p:nvSpPr>
        <p:spPr>
          <a:xfrm>
            <a:off x="611280" y="189000"/>
            <a:ext cx="7772400" cy="596880"/>
          </a:xfrm>
          <a:prstGeom prst="rect">
            <a:avLst/>
          </a:prstGeom>
          <a:noFill/>
          <a:ln>
            <a:noFill/>
          </a:ln>
        </p:spPr>
        <p:txBody>
          <a:bodyPr anchor="ctr"/>
          <a:lstStyle/>
          <a:p>
            <a:pPr algn="ctr"/>
            <a:r>
              <a:rPr lang="pt-PT" sz="3100" b="1" strike="noStrike" spc="-1" dirty="0" err="1">
                <a:solidFill>
                  <a:srgbClr val="7030A0"/>
                </a:solidFill>
                <a:uFill>
                  <a:solidFill>
                    <a:srgbClr val="FFFFFF"/>
                  </a:solidFill>
                </a:uFill>
                <a:latin typeface="Arial"/>
              </a:rPr>
              <a:t>Syllabus</a:t>
            </a:r>
            <a:r>
              <a:rPr lang="pt-PT" sz="3100" b="1" strike="noStrike" spc="-1" dirty="0">
                <a:solidFill>
                  <a:srgbClr val="7030A0"/>
                </a:solidFill>
                <a:uFill>
                  <a:solidFill>
                    <a:srgbClr val="FFFFFF"/>
                  </a:solidFill>
                </a:uFill>
                <a:latin typeface="Arial"/>
              </a:rPr>
              <a:t> (2)</a:t>
            </a:r>
            <a:endParaRPr lang="en-US" sz="3100" b="0" strike="noStrike" spc="-1" dirty="0">
              <a:solidFill>
                <a:srgbClr val="000000"/>
              </a:solidFill>
              <a:uFill>
                <a:solidFill>
                  <a:srgbClr val="FFFFFF"/>
                </a:solidFill>
              </a:uFill>
              <a:latin typeface="Arial"/>
            </a:endParaRPr>
          </a:p>
        </p:txBody>
      </p:sp>
      <p:sp>
        <p:nvSpPr>
          <p:cNvPr id="48" name="TextShape 2"/>
          <p:cNvSpPr txBox="1"/>
          <p:nvPr/>
        </p:nvSpPr>
        <p:spPr>
          <a:xfrm>
            <a:off x="358346" y="1034475"/>
            <a:ext cx="8513805" cy="5159752"/>
          </a:xfrm>
          <a:prstGeom prst="rect">
            <a:avLst/>
          </a:prstGeom>
          <a:noFill/>
          <a:ln>
            <a:noFill/>
          </a:ln>
        </p:spPr>
        <p:txBody>
          <a:bodyPr>
            <a:noAutofit/>
          </a:bodyPr>
          <a:lstStyle/>
          <a:p>
            <a:pPr algn="just"/>
            <a:r>
              <a:rPr lang="en-US" sz="2700" dirty="0"/>
              <a:t>3. The “Communitarian School” (</a:t>
            </a:r>
            <a:r>
              <a:rPr lang="en-US" sz="2700" dirty="0" err="1"/>
              <a:t>ManIntyre</a:t>
            </a:r>
            <a:r>
              <a:rPr lang="en-US" sz="2700" dirty="0"/>
              <a:t>, Taylor, Sandel and </a:t>
            </a:r>
            <a:r>
              <a:rPr lang="en-US" sz="2700" dirty="0" err="1"/>
              <a:t>Walzer</a:t>
            </a:r>
            <a:r>
              <a:rPr lang="en-US" sz="2700" dirty="0"/>
              <a:t>). Critique to Rawls. The problem of </a:t>
            </a:r>
            <a:r>
              <a:rPr lang="en-US" sz="2700" dirty="0" err="1"/>
              <a:t>rawlsian</a:t>
            </a:r>
            <a:r>
              <a:rPr lang="en-US" sz="2700" dirty="0"/>
              <a:t> abstract thought: the inadequacy of the “empty” identity reference and the liberal individualism. The importance of social, cultural and historical bonds in the construction of personal identity and the idea of justice. Justice as a dynamic concept. History, justice and progress.</a:t>
            </a:r>
            <a:endParaRPr lang="pt-PT" sz="2700" dirty="0"/>
          </a:p>
          <a:p>
            <a:pPr algn="just"/>
            <a:endParaRPr lang="pt-PT" sz="2800" dirty="0"/>
          </a:p>
        </p:txBody>
      </p:sp>
    </p:spTree>
    <p:extLst>
      <p:ext uri="{BB962C8B-B14F-4D97-AF65-F5344CB8AC3E}">
        <p14:creationId xmlns:p14="http://schemas.microsoft.com/office/powerpoint/2010/main" val="2781427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Shape 1"/>
          <p:cNvSpPr txBox="1"/>
          <p:nvPr/>
        </p:nvSpPr>
        <p:spPr>
          <a:xfrm>
            <a:off x="357120" y="189000"/>
            <a:ext cx="8501040" cy="287280"/>
          </a:xfrm>
          <a:prstGeom prst="rect">
            <a:avLst/>
          </a:prstGeom>
          <a:noFill/>
          <a:ln>
            <a:noFill/>
          </a:ln>
        </p:spPr>
        <p:txBody>
          <a:bodyPr anchor="ctr"/>
          <a:lstStyle/>
          <a:p>
            <a:pPr algn="ctr"/>
            <a:r>
              <a:rPr lang="pt-PT" sz="3300" b="1" strike="noStrike" spc="-1" dirty="0" err="1">
                <a:solidFill>
                  <a:srgbClr val="7030A0"/>
                </a:solidFill>
                <a:uFill>
                  <a:solidFill>
                    <a:srgbClr val="FFFFFF"/>
                  </a:solidFill>
                </a:uFill>
                <a:latin typeface="Arial"/>
              </a:rPr>
              <a:t>Bibliography</a:t>
            </a:r>
            <a:endParaRPr lang="en-US" sz="3300" b="0" strike="noStrike" spc="-1" dirty="0">
              <a:solidFill>
                <a:srgbClr val="000000"/>
              </a:solidFill>
              <a:uFill>
                <a:solidFill>
                  <a:srgbClr val="FFFFFF"/>
                </a:solidFill>
              </a:uFill>
              <a:latin typeface="Arial"/>
            </a:endParaRPr>
          </a:p>
        </p:txBody>
      </p:sp>
      <p:sp>
        <p:nvSpPr>
          <p:cNvPr id="50" name="TextShape 2"/>
          <p:cNvSpPr txBox="1"/>
          <p:nvPr/>
        </p:nvSpPr>
        <p:spPr>
          <a:xfrm>
            <a:off x="179280" y="691920"/>
            <a:ext cx="8785440" cy="6165720"/>
          </a:xfrm>
          <a:prstGeom prst="rect">
            <a:avLst/>
          </a:prstGeom>
          <a:noFill/>
          <a:ln>
            <a:noFill/>
          </a:ln>
        </p:spPr>
        <p:txBody>
          <a:bodyPr lIns="90000">
            <a:noAutofit/>
          </a:bodyPr>
          <a:lstStyle/>
          <a:p>
            <a:r>
              <a:rPr lang="pt-PT" sz="2400" dirty="0"/>
              <a:t>- Cardoso Rosas, João; </a:t>
            </a:r>
            <a:r>
              <a:rPr lang="pt-PT" sz="2400" i="1" dirty="0" err="1"/>
              <a:t>Concepções</a:t>
            </a:r>
            <a:r>
              <a:rPr lang="pt-PT" sz="2400" i="1" dirty="0"/>
              <a:t> da Justiça</a:t>
            </a:r>
            <a:r>
              <a:rPr lang="pt-PT" sz="2400" dirty="0"/>
              <a:t>. </a:t>
            </a:r>
            <a:r>
              <a:rPr lang="en-US" sz="2400" dirty="0" err="1"/>
              <a:t>Edições</a:t>
            </a:r>
            <a:r>
              <a:rPr lang="en-US" sz="2400" dirty="0"/>
              <a:t> 70, 2012.</a:t>
            </a:r>
            <a:endParaRPr lang="pt-PT" sz="2400" dirty="0"/>
          </a:p>
          <a:p>
            <a:r>
              <a:rPr lang="en-US" sz="2400" dirty="0"/>
              <a:t>- </a:t>
            </a:r>
            <a:r>
              <a:rPr lang="en-US" sz="2400" dirty="0" err="1"/>
              <a:t>Kukathas</a:t>
            </a:r>
            <a:r>
              <a:rPr lang="en-US" sz="2400" dirty="0"/>
              <a:t>, Chandran e Pettit, Philip; </a:t>
            </a:r>
            <a:r>
              <a:rPr lang="en-US" sz="2400" i="1" dirty="0"/>
              <a:t>Rawls. </a:t>
            </a:r>
            <a:r>
              <a:rPr lang="pt-PT" sz="2400" i="1" dirty="0"/>
              <a:t>“Uma Teoria da Justiça” e os seus Críticos</a:t>
            </a:r>
            <a:r>
              <a:rPr lang="pt-PT" sz="2400" dirty="0"/>
              <a:t>. </a:t>
            </a:r>
            <a:r>
              <a:rPr lang="fr-FR" sz="2400" dirty="0" err="1"/>
              <a:t>Gradiva</a:t>
            </a:r>
            <a:r>
              <a:rPr lang="fr-FR" sz="2400" dirty="0"/>
              <a:t>, 1995.</a:t>
            </a:r>
            <a:endParaRPr lang="pt-PT" sz="2400" dirty="0"/>
          </a:p>
          <a:p>
            <a:r>
              <a:rPr lang="fr-FR" sz="2400" dirty="0"/>
              <a:t>- </a:t>
            </a:r>
            <a:r>
              <a:rPr lang="fr-FR" sz="2400" dirty="0" err="1"/>
              <a:t>Kymlicka</a:t>
            </a:r>
            <a:r>
              <a:rPr lang="fr-FR" sz="2400" dirty="0"/>
              <a:t>, Will; </a:t>
            </a:r>
            <a:r>
              <a:rPr lang="fr-FR" sz="2400" dirty="0" err="1"/>
              <a:t>Saint-Upéry</a:t>
            </a:r>
            <a:r>
              <a:rPr lang="fr-FR" sz="2400" dirty="0"/>
              <a:t>, Marc; </a:t>
            </a:r>
            <a:r>
              <a:rPr lang="fr-FR" sz="2400" i="1" dirty="0"/>
              <a:t>Les théories de la justice: Une introduction</a:t>
            </a:r>
            <a:r>
              <a:rPr lang="fr-FR" sz="2400" dirty="0"/>
              <a:t>. </a:t>
            </a:r>
            <a:r>
              <a:rPr lang="en-US" sz="2400" dirty="0"/>
              <a:t>La </a:t>
            </a:r>
            <a:r>
              <a:rPr lang="en-US" sz="2400" dirty="0" err="1"/>
              <a:t>Découverte</a:t>
            </a:r>
            <a:r>
              <a:rPr lang="en-US" sz="2400" dirty="0"/>
              <a:t>, 2003.</a:t>
            </a:r>
            <a:endParaRPr lang="pt-PT" sz="2400" b="1" dirty="0"/>
          </a:p>
          <a:p>
            <a:r>
              <a:rPr lang="en-US" sz="2400" dirty="0"/>
              <a:t>- Mulhall, Stephen; Swift, Adam; </a:t>
            </a:r>
            <a:r>
              <a:rPr lang="en-US" sz="2400" i="1" dirty="0"/>
              <a:t>Liberals and Communitarians</a:t>
            </a:r>
            <a:r>
              <a:rPr lang="en-US" sz="2400" dirty="0"/>
              <a:t>. Blackwell, 1992.</a:t>
            </a:r>
            <a:endParaRPr lang="pt-PT" sz="2400" dirty="0"/>
          </a:p>
          <a:p>
            <a:r>
              <a:rPr lang="en-US" sz="2400" dirty="0"/>
              <a:t>- Nozick, Robert. </a:t>
            </a:r>
            <a:r>
              <a:rPr lang="en-US" sz="2400" i="1" dirty="0"/>
              <a:t>Anarchy, State, and Utopia</a:t>
            </a:r>
            <a:r>
              <a:rPr lang="en-US" sz="2400" dirty="0"/>
              <a:t>. Basic Books, 1974 (trad. port. </a:t>
            </a:r>
            <a:r>
              <a:rPr lang="en-US" sz="2400" dirty="0" err="1"/>
              <a:t>Edições</a:t>
            </a:r>
            <a:r>
              <a:rPr lang="en-US" sz="2400" dirty="0"/>
              <a:t> 70).</a:t>
            </a:r>
            <a:endParaRPr lang="pt-PT" sz="2400" dirty="0"/>
          </a:p>
          <a:p>
            <a:r>
              <a:rPr lang="en-US" sz="2400" dirty="0"/>
              <a:t>- Rawls, John</a:t>
            </a:r>
            <a:r>
              <a:rPr lang="en-US" sz="2400" i="1" dirty="0"/>
              <a:t>, A Theory of Justice</a:t>
            </a:r>
            <a:r>
              <a:rPr lang="en-US" sz="2400" dirty="0"/>
              <a:t>. Harvard, Belknap Press, 1971. (trad. port. Editorial </a:t>
            </a:r>
            <a:r>
              <a:rPr lang="en-US" sz="2400" dirty="0" err="1"/>
              <a:t>Presença</a:t>
            </a:r>
            <a:r>
              <a:rPr lang="en-US" sz="2400" dirty="0"/>
              <a:t>)</a:t>
            </a:r>
            <a:endParaRPr lang="pt-PT" sz="2400" dirty="0"/>
          </a:p>
          <a:p>
            <a:r>
              <a:rPr lang="en-US" sz="2400" dirty="0"/>
              <a:t>- Rawls, John, </a:t>
            </a:r>
            <a:r>
              <a:rPr lang="en-US" sz="2400" i="1" dirty="0"/>
              <a:t>Justice as Fairness: a Restatement. </a:t>
            </a:r>
            <a:r>
              <a:rPr lang="en-US" sz="2400" dirty="0"/>
              <a:t>Belknap Press, 2001.</a:t>
            </a:r>
            <a:endParaRPr lang="pt-PT" sz="2400" dirty="0"/>
          </a:p>
          <a:p>
            <a:r>
              <a:rPr lang="en-US" sz="2400" dirty="0"/>
              <a:t>- </a:t>
            </a:r>
            <a:r>
              <a:rPr lang="en-US" sz="2400" dirty="0" err="1"/>
              <a:t>Sandel</a:t>
            </a:r>
            <a:r>
              <a:rPr lang="en-US" sz="2400" dirty="0"/>
              <a:t>, Michael, </a:t>
            </a:r>
            <a:r>
              <a:rPr lang="en-US" sz="2400" i="1" dirty="0"/>
              <a:t>Liberalism and the Limits of Justice</a:t>
            </a:r>
            <a:r>
              <a:rPr lang="en-US" sz="2400" dirty="0"/>
              <a:t>. Cambridge University Press. 1998 (trad. port. </a:t>
            </a:r>
            <a:r>
              <a:rPr lang="fr-FR" sz="2400" dirty="0"/>
              <a:t>Gulbenkian).</a:t>
            </a:r>
            <a:endParaRPr lang="pt-PT" sz="2400" dirty="0"/>
          </a:p>
          <a:p>
            <a:endParaRPr lang="en-US" sz="2400" b="0" strike="noStrike" spc="-1" dirty="0">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49471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685800" y="332656"/>
            <a:ext cx="7772400" cy="792000"/>
          </a:xfrm>
          <a:prstGeom prst="rect">
            <a:avLst/>
          </a:prstGeom>
          <a:noFill/>
          <a:ln>
            <a:noFill/>
          </a:ln>
        </p:spPr>
        <p:txBody>
          <a:bodyPr anchor="ctr"/>
          <a:lstStyle/>
          <a:p>
            <a:pPr algn="ctr"/>
            <a:r>
              <a:rPr lang="pt-PT" sz="3100" b="1" strike="noStrike" spc="-1" dirty="0" err="1">
                <a:solidFill>
                  <a:srgbClr val="7030A0"/>
                </a:solidFill>
                <a:uFill>
                  <a:solidFill>
                    <a:srgbClr val="FFFFFF"/>
                  </a:solidFill>
                </a:uFill>
                <a:latin typeface="Arial"/>
              </a:rPr>
              <a:t>Evaluation</a:t>
            </a:r>
            <a:endParaRPr lang="en-US" sz="3100" b="0" strike="noStrike" spc="-1" dirty="0">
              <a:solidFill>
                <a:srgbClr val="000000"/>
              </a:solidFill>
              <a:uFill>
                <a:solidFill>
                  <a:srgbClr val="FFFFFF"/>
                </a:solidFill>
              </a:uFill>
              <a:latin typeface="Arial"/>
            </a:endParaRPr>
          </a:p>
        </p:txBody>
      </p:sp>
      <p:sp>
        <p:nvSpPr>
          <p:cNvPr id="52" name="TextShape 2"/>
          <p:cNvSpPr txBox="1"/>
          <p:nvPr/>
        </p:nvSpPr>
        <p:spPr>
          <a:xfrm>
            <a:off x="308919" y="1524240"/>
            <a:ext cx="8512665" cy="5159520"/>
          </a:xfrm>
          <a:prstGeom prst="rect">
            <a:avLst/>
          </a:prstGeom>
          <a:noFill/>
          <a:ln>
            <a:noFill/>
          </a:ln>
        </p:spPr>
        <p:txBody>
          <a:bodyPr>
            <a:normAutofit/>
          </a:bodyPr>
          <a:lstStyle/>
          <a:p>
            <a:pPr marL="285750" indent="-285750">
              <a:buFontTx/>
              <a:buChar char="-"/>
            </a:pPr>
            <a:r>
              <a:rPr lang="en-US" sz="2600" dirty="0"/>
              <a:t>a </a:t>
            </a:r>
            <a:r>
              <a:rPr lang="en-US" sz="2600" b="1" dirty="0"/>
              <a:t>brief essay </a:t>
            </a:r>
            <a:r>
              <a:rPr lang="en-US" sz="2600" dirty="0"/>
              <a:t>(ca. 15 pages) on a specific theme from the syllabus (80%). The topic of the essay has to be discussed with the teacher and approved by him.</a:t>
            </a:r>
          </a:p>
          <a:p>
            <a:pPr marL="285750" indent="-285750">
              <a:buFontTx/>
              <a:buChar char="-"/>
            </a:pPr>
            <a:endParaRPr lang="en-US" sz="2600" dirty="0"/>
          </a:p>
          <a:p>
            <a:r>
              <a:rPr lang="en-US" sz="2600" dirty="0"/>
              <a:t>	</a:t>
            </a:r>
            <a:r>
              <a:rPr lang="en-US" sz="2600" u="sng" dirty="0"/>
              <a:t>Deadline for delivery: January 31.</a:t>
            </a:r>
          </a:p>
          <a:p>
            <a:pPr marL="285750" indent="-285750">
              <a:buFontTx/>
              <a:buChar char="-"/>
            </a:pPr>
            <a:endParaRPr lang="en-US" sz="2600" dirty="0"/>
          </a:p>
          <a:p>
            <a:pPr marL="285750" indent="-285750">
              <a:buFontTx/>
              <a:buChar char="-"/>
            </a:pPr>
            <a:endParaRPr lang="pt-PT" sz="2600" dirty="0"/>
          </a:p>
          <a:p>
            <a:r>
              <a:rPr lang="en-US" sz="2600" dirty="0"/>
              <a:t>- assiduity and participation in classes (20%).</a:t>
            </a:r>
            <a:endParaRPr lang="pt-PT" sz="2600" dirty="0"/>
          </a:p>
        </p:txBody>
      </p:sp>
    </p:spTree>
    <p:extLst>
      <p:ext uri="{BB962C8B-B14F-4D97-AF65-F5344CB8AC3E}">
        <p14:creationId xmlns:p14="http://schemas.microsoft.com/office/powerpoint/2010/main" val="1305492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12310</TotalTime>
  <Words>655</Words>
  <Application>Microsoft Macintosh PowerPoint</Application>
  <PresentationFormat>Apresentação no Ecrã (4:3)</PresentationFormat>
  <Paragraphs>39</Paragraphs>
  <Slides>7</Slides>
  <Notes>0</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7</vt:i4>
      </vt:variant>
    </vt:vector>
  </HeadingPairs>
  <TitlesOfParts>
    <vt:vector size="12" baseType="lpstr">
      <vt:lpstr>Arial</vt:lpstr>
      <vt:lpstr>Calibri</vt:lpstr>
      <vt:lpstr>Century Gothic</vt:lpstr>
      <vt:lpstr>Times New Roman</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subject/>
  <dc:creator>José Gomes André</dc:creator>
  <dc:description/>
  <cp:lastModifiedBy>Utilizador do Microsoft Office</cp:lastModifiedBy>
  <cp:revision>570</cp:revision>
  <dcterms:created xsi:type="dcterms:W3CDTF">2008-05-29T04:03:43Z</dcterms:created>
  <dcterms:modified xsi:type="dcterms:W3CDTF">2022-09-06T13:15:57Z</dcterms:modified>
  <dc:language>en-US</dc:language>
</cp:coreProperties>
</file>